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2220" y="-84"/>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27A48E-3CC2-45C2-840C-B3917F02725A}" type="datetimeFigureOut">
              <a:rPr lang="en-GB" smtClean="0"/>
              <a:t>03/07/2015</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E02105-BB47-4D22-A189-77C2D6A2928C}" type="slidenum">
              <a:rPr lang="en-GB" smtClean="0"/>
              <a:t>‹#›</a:t>
            </a:fld>
            <a:endParaRPr lang="en-GB"/>
          </a:p>
        </p:txBody>
      </p:sp>
    </p:spTree>
    <p:extLst>
      <p:ext uri="{BB962C8B-B14F-4D97-AF65-F5344CB8AC3E}">
        <p14:creationId xmlns:p14="http://schemas.microsoft.com/office/powerpoint/2010/main" val="3526588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CE02105-BB47-4D22-A189-77C2D6A2928C}" type="slidenum">
              <a:rPr lang="en-GB" smtClean="0"/>
              <a:t>19</a:t>
            </a:fld>
            <a:endParaRPr lang="en-GB"/>
          </a:p>
        </p:txBody>
      </p:sp>
    </p:spTree>
    <p:extLst>
      <p:ext uri="{BB962C8B-B14F-4D97-AF65-F5344CB8AC3E}">
        <p14:creationId xmlns:p14="http://schemas.microsoft.com/office/powerpoint/2010/main" val="102337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6" name="Slide Number Placeholder 5"/>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40334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2133601"/>
            <a:ext cx="6172200" cy="603461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6" name="Slide Number Placeholder 5"/>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350103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6" name="Slide Number Placeholder 5"/>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3749218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342900" y="2133601"/>
            <a:ext cx="6172200" cy="603461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6" name="Slide Number Placeholder 5"/>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758808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6" name="Slide Number Placeholder 5"/>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1333633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6" name="Footer Placeholder 5"/>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7" name="Slide Number Placeholder 6"/>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34015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8" name="Footer Placeholder 7"/>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9" name="Slide Number Placeholder 8"/>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1849410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4" name="Footer Placeholder 3"/>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5" name="Slide Number Placeholder 4"/>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82015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3" name="Footer Placeholder 2"/>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4" name="Slide Number Placeholder 3"/>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1420838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6" name="Footer Placeholder 5"/>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7" name="Slide Number Placeholder 6"/>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2137757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344216" y="7156451"/>
            <a:ext cx="4114800" cy="107314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4"/>
            <a:ext cx="1600200" cy="486833"/>
          </a:xfrm>
          <a:prstGeom prst="rect">
            <a:avLst/>
          </a:prstGeom>
        </p:spPr>
        <p:txBody>
          <a:bodyPr/>
          <a:lstStyle/>
          <a:p>
            <a:fld id="{7512C579-50A4-4A73-A0E3-BF8C21BAFF73}" type="datetimeFigureOut">
              <a:rPr lang="en-GB" smtClean="0"/>
              <a:t>03/07/2015</a:t>
            </a:fld>
            <a:endParaRPr lang="en-GB" dirty="0"/>
          </a:p>
        </p:txBody>
      </p:sp>
      <p:sp>
        <p:nvSpPr>
          <p:cNvPr id="6" name="Footer Placeholder 5"/>
          <p:cNvSpPr>
            <a:spLocks noGrp="1"/>
          </p:cNvSpPr>
          <p:nvPr>
            <p:ph type="ftr" sz="quarter" idx="11"/>
          </p:nvPr>
        </p:nvSpPr>
        <p:spPr>
          <a:xfrm>
            <a:off x="2343150" y="8475134"/>
            <a:ext cx="2171700" cy="486833"/>
          </a:xfrm>
          <a:prstGeom prst="rect">
            <a:avLst/>
          </a:prstGeom>
        </p:spPr>
        <p:txBody>
          <a:bodyPr/>
          <a:lstStyle/>
          <a:p>
            <a:endParaRPr lang="en-GB" dirty="0"/>
          </a:p>
        </p:txBody>
      </p:sp>
      <p:sp>
        <p:nvSpPr>
          <p:cNvPr id="7" name="Slide Number Placeholder 6"/>
          <p:cNvSpPr>
            <a:spLocks noGrp="1"/>
          </p:cNvSpPr>
          <p:nvPr>
            <p:ph type="sldNum" sz="quarter" idx="12"/>
          </p:nvPr>
        </p:nvSpPr>
        <p:spPr>
          <a:xfrm>
            <a:off x="4914900" y="8475134"/>
            <a:ext cx="1600200" cy="486833"/>
          </a:xfrm>
          <a:prstGeom prst="rect">
            <a:avLst/>
          </a:prstGeom>
        </p:spPr>
        <p:txBody>
          <a:bodyPr/>
          <a:lstStyle/>
          <a:p>
            <a:fld id="{40B3DCE5-7539-4BE4-9656-81589A9DD327}" type="slidenum">
              <a:rPr lang="en-GB" smtClean="0"/>
              <a:t>‹#›</a:t>
            </a:fld>
            <a:endParaRPr lang="en-GB" dirty="0"/>
          </a:p>
        </p:txBody>
      </p:sp>
    </p:spTree>
    <p:extLst>
      <p:ext uri="{BB962C8B-B14F-4D97-AF65-F5344CB8AC3E}">
        <p14:creationId xmlns:p14="http://schemas.microsoft.com/office/powerpoint/2010/main" val="281290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5371" y="15535"/>
            <a:ext cx="1266200" cy="1244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1806" y="3013847"/>
            <a:ext cx="1266200" cy="1244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9472" y="6012160"/>
            <a:ext cx="1266200" cy="1244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294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Life's "Perfect Storm" is brewing: Marriage, </a:t>
            </a:r>
            <a:r>
              <a:rPr lang="en-GB" sz="2400" dirty="0" smtClean="0">
                <a:solidFill>
                  <a:srgbClr val="000000"/>
                </a:solidFill>
                <a:latin typeface="Arial"/>
              </a:rPr>
              <a:t>full-time </a:t>
            </a:r>
            <a:r>
              <a:rPr lang="en-GB" sz="2400" dirty="0">
                <a:solidFill>
                  <a:srgbClr val="000000"/>
                </a:solidFill>
                <a:latin typeface="Arial"/>
              </a:rPr>
              <a:t>job, having children, restoring historic home, divorce. Tone down your perfectionistic tendencies - they won't serve you well as life outside of Oxford begins in earnest.</a:t>
            </a:r>
            <a:endParaRPr lang="en-GB" dirty="0"/>
          </a:p>
        </p:txBody>
      </p:sp>
      <p:sp>
        <p:nvSpPr>
          <p:cNvPr id="5" name="TextBox 4"/>
          <p:cNvSpPr txBox="1"/>
          <p:nvPr/>
        </p:nvSpPr>
        <p:spPr>
          <a:xfrm>
            <a:off x="116632" y="4067944"/>
            <a:ext cx="6624736" cy="2016224"/>
          </a:xfrm>
          <a:prstGeom prst="rect">
            <a:avLst/>
          </a:prstGeom>
          <a:noFill/>
        </p:spPr>
        <p:txBody>
          <a:bodyPr wrap="square" rtlCol="0">
            <a:noAutofit/>
          </a:bodyPr>
          <a:lstStyle/>
          <a:p>
            <a:r>
              <a:rPr lang="en-GB" sz="2400" dirty="0">
                <a:solidFill>
                  <a:srgbClr val="000000"/>
                </a:solidFill>
                <a:latin typeface="Arial"/>
              </a:rPr>
              <a:t>You won't regret making time for your family but don't forget what else you can do in your life.</a:t>
            </a:r>
            <a:endParaRPr lang="en-GB" dirty="0"/>
          </a:p>
        </p:txBody>
      </p:sp>
      <p:sp>
        <p:nvSpPr>
          <p:cNvPr id="6" name="TextBox 5"/>
          <p:cNvSpPr txBox="1"/>
          <p:nvPr/>
        </p:nvSpPr>
        <p:spPr>
          <a:xfrm>
            <a:off x="0" y="7020272"/>
            <a:ext cx="6858000" cy="2016224"/>
          </a:xfrm>
          <a:prstGeom prst="rect">
            <a:avLst/>
          </a:prstGeom>
          <a:noFill/>
        </p:spPr>
        <p:txBody>
          <a:bodyPr wrap="square" rtlCol="0">
            <a:noAutofit/>
          </a:bodyPr>
          <a:lstStyle/>
          <a:p>
            <a:r>
              <a:rPr lang="en-GB" dirty="0">
                <a:solidFill>
                  <a:srgbClr val="000000"/>
                </a:solidFill>
                <a:latin typeface="Arial"/>
              </a:rPr>
              <a:t>Don't rush out to get a full time </a:t>
            </a:r>
            <a:r>
              <a:rPr lang="en-GB" dirty="0" smtClean="0">
                <a:solidFill>
                  <a:srgbClr val="000000"/>
                </a:solidFill>
                <a:latin typeface="Arial"/>
              </a:rPr>
              <a:t>career </a:t>
            </a:r>
            <a:r>
              <a:rPr lang="en-GB" dirty="0">
                <a:solidFill>
                  <a:srgbClr val="000000"/>
                </a:solidFill>
                <a:latin typeface="Arial"/>
              </a:rPr>
              <a:t>straight away - take some time out (although this will make you feel very nervous</a:t>
            </a:r>
            <a:r>
              <a:rPr lang="en-GB" dirty="0" smtClean="0">
                <a:solidFill>
                  <a:srgbClr val="000000"/>
                </a:solidFill>
                <a:latin typeface="Arial"/>
              </a:rPr>
              <a:t>!). Once </a:t>
            </a:r>
            <a:r>
              <a:rPr lang="en-GB" dirty="0">
                <a:solidFill>
                  <a:srgbClr val="000000"/>
                </a:solidFill>
                <a:latin typeface="Arial"/>
              </a:rPr>
              <a:t>you sign up to a regular salary and pension scheme it is hard (impossible?!) to give it up. If you are happy </a:t>
            </a:r>
            <a:r>
              <a:rPr lang="en-GB" dirty="0" smtClean="0">
                <a:solidFill>
                  <a:srgbClr val="000000"/>
                </a:solidFill>
                <a:latin typeface="Arial"/>
              </a:rPr>
              <a:t>&amp;settled </a:t>
            </a:r>
            <a:r>
              <a:rPr lang="en-GB" dirty="0">
                <a:solidFill>
                  <a:srgbClr val="000000"/>
                </a:solidFill>
                <a:latin typeface="Arial"/>
              </a:rPr>
              <a:t>with someone and want a family - what are you waiting for? Dispel the doubts and get on with it! There will be </a:t>
            </a:r>
            <a:r>
              <a:rPr lang="en-GB" dirty="0" smtClean="0">
                <a:solidFill>
                  <a:srgbClr val="000000"/>
                </a:solidFill>
                <a:latin typeface="Arial"/>
              </a:rPr>
              <a:t>a regret </a:t>
            </a:r>
            <a:r>
              <a:rPr lang="en-GB" dirty="0">
                <a:solidFill>
                  <a:srgbClr val="000000"/>
                </a:solidFill>
                <a:latin typeface="Arial"/>
              </a:rPr>
              <a:t>to be managed when it hasn't happened for you </a:t>
            </a:r>
            <a:r>
              <a:rPr lang="en-GB" dirty="0" smtClean="0">
                <a:solidFill>
                  <a:srgbClr val="000000"/>
                </a:solidFill>
                <a:latin typeface="Arial"/>
              </a:rPr>
              <a:t>&amp; the </a:t>
            </a:r>
            <a:r>
              <a:rPr lang="en-GB" dirty="0">
                <a:solidFill>
                  <a:srgbClr val="000000"/>
                </a:solidFill>
                <a:latin typeface="Arial"/>
              </a:rPr>
              <a:t>time has </a:t>
            </a:r>
            <a:r>
              <a:rPr lang="en-GB" dirty="0" smtClean="0">
                <a:solidFill>
                  <a:srgbClr val="000000"/>
                </a:solidFill>
                <a:latin typeface="Arial"/>
              </a:rPr>
              <a:t>passed.</a:t>
            </a:r>
            <a:endParaRPr lang="en-GB" sz="1400" dirty="0"/>
          </a:p>
        </p:txBody>
      </p:sp>
      <p:sp>
        <p:nvSpPr>
          <p:cNvPr id="8" name="TextBox 7"/>
          <p:cNvSpPr txBox="1"/>
          <p:nvPr/>
        </p:nvSpPr>
        <p:spPr>
          <a:xfrm>
            <a:off x="3933056" y="35496"/>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9" name="TextBox 8"/>
          <p:cNvSpPr txBox="1"/>
          <p:nvPr/>
        </p:nvSpPr>
        <p:spPr>
          <a:xfrm>
            <a:off x="3933056" y="3131840"/>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10" name="TextBox 9"/>
          <p:cNvSpPr txBox="1"/>
          <p:nvPr/>
        </p:nvSpPr>
        <p:spPr>
          <a:xfrm>
            <a:off x="3933056" y="6126559"/>
            <a:ext cx="2880320" cy="461665"/>
          </a:xfrm>
          <a:prstGeom prst="rect">
            <a:avLst/>
          </a:prstGeom>
          <a:noFill/>
        </p:spPr>
        <p:txBody>
          <a:bodyPr wrap="square" rtlCol="0">
            <a:spAutoFit/>
          </a:bodyPr>
          <a:lstStyle/>
          <a:p>
            <a:r>
              <a:rPr lang="en-GB" sz="2400" b="1" dirty="0" smtClean="0"/>
              <a:t>Confident balance…</a:t>
            </a:r>
            <a:endParaRPr lang="en-GB" sz="2400" b="1" dirty="0"/>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485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Forgive yourself every day - you can never get everything right!</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Just relax and stop worrying- things will work out!</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400" dirty="0">
                <a:solidFill>
                  <a:srgbClr val="000000"/>
                </a:solidFill>
                <a:latin typeface="Arial"/>
              </a:rPr>
              <a:t>Be more shameless about what you CAN and CAN'T do. Enjoy !</a:t>
            </a:r>
            <a:endParaRPr lang="en-GB" sz="2000" dirty="0"/>
          </a:p>
        </p:txBody>
      </p:sp>
      <p:sp>
        <p:nvSpPr>
          <p:cNvPr id="8" name="TextBox 7"/>
          <p:cNvSpPr txBox="1"/>
          <p:nvPr/>
        </p:nvSpPr>
        <p:spPr>
          <a:xfrm>
            <a:off x="3573016" y="35496"/>
            <a:ext cx="3240360" cy="461665"/>
          </a:xfrm>
          <a:prstGeom prst="rect">
            <a:avLst/>
          </a:prstGeom>
          <a:noFill/>
        </p:spPr>
        <p:txBody>
          <a:bodyPr wrap="square" rtlCol="0">
            <a:spAutoFit/>
          </a:bodyPr>
          <a:lstStyle/>
          <a:p>
            <a:r>
              <a:rPr lang="en-GB" sz="2400" b="1" dirty="0" smtClean="0"/>
              <a:t>Don’t worry, be happy…</a:t>
            </a:r>
            <a:endParaRPr lang="en-GB" sz="2400" b="1" dirty="0"/>
          </a:p>
        </p:txBody>
      </p:sp>
      <p:sp>
        <p:nvSpPr>
          <p:cNvPr id="9" name="TextBox 8"/>
          <p:cNvSpPr txBox="1"/>
          <p:nvPr/>
        </p:nvSpPr>
        <p:spPr>
          <a:xfrm>
            <a:off x="3573016" y="3131840"/>
            <a:ext cx="3240360" cy="461665"/>
          </a:xfrm>
          <a:prstGeom prst="rect">
            <a:avLst/>
          </a:prstGeom>
          <a:noFill/>
        </p:spPr>
        <p:txBody>
          <a:bodyPr wrap="square" rtlCol="0">
            <a:spAutoFit/>
          </a:bodyPr>
          <a:lstStyle/>
          <a:p>
            <a:r>
              <a:rPr lang="en-GB" sz="2400" b="1" dirty="0"/>
              <a:t>Don’t worry, be happy…</a:t>
            </a:r>
          </a:p>
        </p:txBody>
      </p:sp>
      <p:sp>
        <p:nvSpPr>
          <p:cNvPr id="10" name="TextBox 9"/>
          <p:cNvSpPr txBox="1"/>
          <p:nvPr/>
        </p:nvSpPr>
        <p:spPr>
          <a:xfrm>
            <a:off x="3573016" y="6126559"/>
            <a:ext cx="3240360" cy="461665"/>
          </a:xfrm>
          <a:prstGeom prst="rect">
            <a:avLst/>
          </a:prstGeom>
          <a:noFill/>
        </p:spPr>
        <p:txBody>
          <a:bodyPr wrap="square" rtlCol="0">
            <a:spAutoFit/>
          </a:bodyPr>
          <a:lstStyle/>
          <a:p>
            <a:r>
              <a:rPr lang="en-GB" sz="2400" b="1" dirty="0"/>
              <a:t>Don’t worry, be happy…</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0629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1900" dirty="0">
                <a:solidFill>
                  <a:srgbClr val="000000"/>
                </a:solidFill>
                <a:latin typeface="Arial"/>
              </a:rPr>
              <a:t>Even if I might think I'd like to say "When you meet your future husband turn around and head for the hills" on reflection I'd probably say "Life is going to be a marvellous adventure, you will continue to grow and learn every year and your children will be the greatest source of unadulterated joy that you can't even imagine yet! Walk on!!'</a:t>
            </a:r>
            <a:endParaRPr lang="en-GB" sz="1900"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Enjoy every minute of what you have because life goes quick and can change a lot!</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400" dirty="0">
                <a:solidFill>
                  <a:srgbClr val="000000"/>
                </a:solidFill>
                <a:latin typeface="Arial"/>
              </a:rPr>
              <a:t>Have fun! Realise that nothing is for ever. Make time for your family, friends, partner. You're OK. It will all work out. Don't take it all too seriously.</a:t>
            </a:r>
            <a:endParaRPr lang="en-GB" sz="2000" dirty="0"/>
          </a:p>
        </p:txBody>
      </p:sp>
      <p:sp>
        <p:nvSpPr>
          <p:cNvPr id="8" name="TextBox 7"/>
          <p:cNvSpPr txBox="1"/>
          <p:nvPr/>
        </p:nvSpPr>
        <p:spPr>
          <a:xfrm>
            <a:off x="3573016" y="35496"/>
            <a:ext cx="3240360" cy="461665"/>
          </a:xfrm>
          <a:prstGeom prst="rect">
            <a:avLst/>
          </a:prstGeom>
          <a:noFill/>
        </p:spPr>
        <p:txBody>
          <a:bodyPr wrap="square" rtlCol="0">
            <a:spAutoFit/>
          </a:bodyPr>
          <a:lstStyle/>
          <a:p>
            <a:r>
              <a:rPr lang="en-GB" sz="2400" b="1" dirty="0" smtClean="0"/>
              <a:t>Don’t worry, be happy…</a:t>
            </a:r>
            <a:endParaRPr lang="en-GB" sz="2400" b="1" dirty="0"/>
          </a:p>
        </p:txBody>
      </p:sp>
      <p:sp>
        <p:nvSpPr>
          <p:cNvPr id="9" name="TextBox 8"/>
          <p:cNvSpPr txBox="1"/>
          <p:nvPr/>
        </p:nvSpPr>
        <p:spPr>
          <a:xfrm>
            <a:off x="3573016" y="3131840"/>
            <a:ext cx="3240360" cy="461665"/>
          </a:xfrm>
          <a:prstGeom prst="rect">
            <a:avLst/>
          </a:prstGeom>
          <a:noFill/>
        </p:spPr>
        <p:txBody>
          <a:bodyPr wrap="square" rtlCol="0">
            <a:spAutoFit/>
          </a:bodyPr>
          <a:lstStyle/>
          <a:p>
            <a:r>
              <a:rPr lang="en-GB" sz="2400" b="1" dirty="0"/>
              <a:t>Don’t worry, be happy…</a:t>
            </a:r>
          </a:p>
        </p:txBody>
      </p:sp>
      <p:sp>
        <p:nvSpPr>
          <p:cNvPr id="10" name="TextBox 9"/>
          <p:cNvSpPr txBox="1"/>
          <p:nvPr/>
        </p:nvSpPr>
        <p:spPr>
          <a:xfrm>
            <a:off x="3573016" y="6126559"/>
            <a:ext cx="3240360" cy="461665"/>
          </a:xfrm>
          <a:prstGeom prst="rect">
            <a:avLst/>
          </a:prstGeom>
          <a:noFill/>
        </p:spPr>
        <p:txBody>
          <a:bodyPr wrap="square" rtlCol="0">
            <a:spAutoFit/>
          </a:bodyPr>
          <a:lstStyle/>
          <a:p>
            <a:r>
              <a:rPr lang="en-GB" sz="2400" b="1" dirty="0"/>
              <a:t>Don’t worry, be happy…</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360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Listen to your instincts. Don't compromise on your happiness.</a:t>
            </a:r>
            <a:endParaRPr lang="en-GB" sz="2000"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Just choose a job which you enjoy. If you like your career enough then you will more likely to find a way to make it work once other commitments (family, caring for relatives) start to become your priority.</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1900" dirty="0">
                <a:solidFill>
                  <a:srgbClr val="000000"/>
                </a:solidFill>
                <a:latin typeface="Arial"/>
              </a:rPr>
              <a:t>You will struggle to feel successful, no matter what you achieve in consulting. Make peace with the fact that your feeling of success will come from somewhere else. Don't drive yourself crazy trying to find it where it isn't going to be. Just enjoy the ride. Travel, meet people and learn a great deal. Everything will fall into place when it's meant to.</a:t>
            </a:r>
            <a:endParaRPr lang="en-GB" sz="1900" dirty="0"/>
          </a:p>
        </p:txBody>
      </p:sp>
      <p:sp>
        <p:nvSpPr>
          <p:cNvPr id="8" name="TextBox 7"/>
          <p:cNvSpPr txBox="1"/>
          <p:nvPr/>
        </p:nvSpPr>
        <p:spPr>
          <a:xfrm>
            <a:off x="3573016" y="35496"/>
            <a:ext cx="3240360" cy="461665"/>
          </a:xfrm>
          <a:prstGeom prst="rect">
            <a:avLst/>
          </a:prstGeom>
          <a:noFill/>
        </p:spPr>
        <p:txBody>
          <a:bodyPr wrap="square" rtlCol="0">
            <a:spAutoFit/>
          </a:bodyPr>
          <a:lstStyle/>
          <a:p>
            <a:r>
              <a:rPr lang="en-GB" sz="2400" b="1" dirty="0" smtClean="0"/>
              <a:t>Don’t worry, be happy…</a:t>
            </a:r>
            <a:endParaRPr lang="en-GB" sz="2400" b="1" dirty="0"/>
          </a:p>
        </p:txBody>
      </p:sp>
      <p:sp>
        <p:nvSpPr>
          <p:cNvPr id="9" name="TextBox 8"/>
          <p:cNvSpPr txBox="1"/>
          <p:nvPr/>
        </p:nvSpPr>
        <p:spPr>
          <a:xfrm>
            <a:off x="3573016" y="3131840"/>
            <a:ext cx="3240360" cy="461665"/>
          </a:xfrm>
          <a:prstGeom prst="rect">
            <a:avLst/>
          </a:prstGeom>
          <a:noFill/>
        </p:spPr>
        <p:txBody>
          <a:bodyPr wrap="square" rtlCol="0">
            <a:spAutoFit/>
          </a:bodyPr>
          <a:lstStyle/>
          <a:p>
            <a:r>
              <a:rPr lang="en-GB" sz="2400" b="1" dirty="0"/>
              <a:t>Don’t worry, be happy…</a:t>
            </a:r>
          </a:p>
        </p:txBody>
      </p:sp>
      <p:sp>
        <p:nvSpPr>
          <p:cNvPr id="10" name="TextBox 9"/>
          <p:cNvSpPr txBox="1"/>
          <p:nvPr/>
        </p:nvSpPr>
        <p:spPr>
          <a:xfrm>
            <a:off x="3573016" y="6126559"/>
            <a:ext cx="3240360" cy="461665"/>
          </a:xfrm>
          <a:prstGeom prst="rect">
            <a:avLst/>
          </a:prstGeom>
          <a:noFill/>
        </p:spPr>
        <p:txBody>
          <a:bodyPr wrap="square" rtlCol="0">
            <a:spAutoFit/>
          </a:bodyPr>
          <a:lstStyle/>
          <a:p>
            <a:r>
              <a:rPr lang="en-GB" sz="2400" b="1" dirty="0"/>
              <a:t>Don’t worry, be happy…</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4889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Take more holidays!</a:t>
            </a:r>
            <a:endParaRPr lang="en-GB" sz="2000"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Pay off as much of your mortgage as you can as soon as you can. Don't be so camera-shy in your 20s. (All young people are beautiful.) Enjoy it.</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400" dirty="0" smtClean="0">
                <a:solidFill>
                  <a:srgbClr val="000000"/>
                </a:solidFill>
                <a:latin typeface="Arial"/>
              </a:rPr>
              <a:t>Maybe </a:t>
            </a:r>
            <a:r>
              <a:rPr lang="en-GB" sz="2400" dirty="0">
                <a:solidFill>
                  <a:srgbClr val="000000"/>
                </a:solidFill>
                <a:latin typeface="Arial"/>
              </a:rPr>
              <a:t>just do the thing you actually want to do.</a:t>
            </a:r>
            <a:endParaRPr lang="en-GB" sz="2000" dirty="0"/>
          </a:p>
        </p:txBody>
      </p:sp>
      <p:sp>
        <p:nvSpPr>
          <p:cNvPr id="8" name="TextBox 7"/>
          <p:cNvSpPr txBox="1"/>
          <p:nvPr/>
        </p:nvSpPr>
        <p:spPr>
          <a:xfrm>
            <a:off x="3573016" y="35496"/>
            <a:ext cx="3240360" cy="461665"/>
          </a:xfrm>
          <a:prstGeom prst="rect">
            <a:avLst/>
          </a:prstGeom>
          <a:noFill/>
        </p:spPr>
        <p:txBody>
          <a:bodyPr wrap="square" rtlCol="0">
            <a:spAutoFit/>
          </a:bodyPr>
          <a:lstStyle/>
          <a:p>
            <a:r>
              <a:rPr lang="en-GB" sz="2400" b="1" dirty="0" smtClean="0"/>
              <a:t>Don’t worry, be happy…</a:t>
            </a:r>
            <a:endParaRPr lang="en-GB" sz="2400" b="1" dirty="0"/>
          </a:p>
        </p:txBody>
      </p:sp>
      <p:sp>
        <p:nvSpPr>
          <p:cNvPr id="9" name="TextBox 8"/>
          <p:cNvSpPr txBox="1"/>
          <p:nvPr/>
        </p:nvSpPr>
        <p:spPr>
          <a:xfrm>
            <a:off x="3573016" y="3131840"/>
            <a:ext cx="3240360" cy="461665"/>
          </a:xfrm>
          <a:prstGeom prst="rect">
            <a:avLst/>
          </a:prstGeom>
          <a:noFill/>
        </p:spPr>
        <p:txBody>
          <a:bodyPr wrap="square" rtlCol="0">
            <a:spAutoFit/>
          </a:bodyPr>
          <a:lstStyle/>
          <a:p>
            <a:r>
              <a:rPr lang="en-GB" sz="2400" b="1" dirty="0"/>
              <a:t>Don’t worry, be happy…</a:t>
            </a:r>
          </a:p>
        </p:txBody>
      </p:sp>
      <p:sp>
        <p:nvSpPr>
          <p:cNvPr id="10" name="TextBox 9"/>
          <p:cNvSpPr txBox="1"/>
          <p:nvPr/>
        </p:nvSpPr>
        <p:spPr>
          <a:xfrm>
            <a:off x="3573016" y="6126559"/>
            <a:ext cx="3240360" cy="461665"/>
          </a:xfrm>
          <a:prstGeom prst="rect">
            <a:avLst/>
          </a:prstGeom>
          <a:noFill/>
        </p:spPr>
        <p:txBody>
          <a:bodyPr wrap="square" rtlCol="0">
            <a:spAutoFit/>
          </a:bodyPr>
          <a:lstStyle/>
          <a:p>
            <a:r>
              <a:rPr lang="en-GB" sz="2400" b="1" dirty="0"/>
              <a:t>Don’t worry, be happy…</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8118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000" dirty="0">
                <a:solidFill>
                  <a:srgbClr val="000000"/>
                </a:solidFill>
                <a:latin typeface="Arial"/>
              </a:rPr>
              <a:t>Think about skills and personal attributes rather a particular role or ambition. Have no fixed goal/ambition that constitutes "having made it" in my subject area. Don't be afraid to acknowledge when you no longer feel satisfied by your original ambitions - respond to how you feel now.</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Be brave, take risks and push yourself as far outside your comfort zone as possible.</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1900" dirty="0">
                <a:solidFill>
                  <a:srgbClr val="000000"/>
                </a:solidFill>
                <a:latin typeface="Arial"/>
              </a:rPr>
              <a:t>Nothing is simple or neat, and it doesn't matter. Work with what you have, not what you wish you had. Progress is much more interesting than perfection. The latter is in the eye of the beholder, and there are too many of those to please them all. Oh, and take exercise. You'll find you like it, and it will mean you don't have to waste time worrying about being fat.</a:t>
            </a:r>
            <a:endParaRPr lang="en-GB" sz="1900" dirty="0"/>
          </a:p>
        </p:txBody>
      </p:sp>
      <p:sp>
        <p:nvSpPr>
          <p:cNvPr id="8" name="TextBox 7"/>
          <p:cNvSpPr txBox="1"/>
          <p:nvPr/>
        </p:nvSpPr>
        <p:spPr>
          <a:xfrm>
            <a:off x="4509120" y="35496"/>
            <a:ext cx="2232248" cy="461665"/>
          </a:xfrm>
          <a:prstGeom prst="rect">
            <a:avLst/>
          </a:prstGeom>
          <a:noFill/>
        </p:spPr>
        <p:txBody>
          <a:bodyPr wrap="square" rtlCol="0">
            <a:spAutoFit/>
          </a:bodyPr>
          <a:lstStyle/>
          <a:p>
            <a:r>
              <a:rPr lang="en-GB" sz="2400" b="1" dirty="0" smtClean="0"/>
              <a:t>Goals &amp; work…</a:t>
            </a:r>
            <a:endParaRPr lang="en-GB" sz="2400" b="1" dirty="0"/>
          </a:p>
        </p:txBody>
      </p:sp>
      <p:sp>
        <p:nvSpPr>
          <p:cNvPr id="9" name="TextBox 8"/>
          <p:cNvSpPr txBox="1"/>
          <p:nvPr/>
        </p:nvSpPr>
        <p:spPr>
          <a:xfrm>
            <a:off x="4509120" y="3131840"/>
            <a:ext cx="2232248" cy="461665"/>
          </a:xfrm>
          <a:prstGeom prst="rect">
            <a:avLst/>
          </a:prstGeom>
          <a:noFill/>
        </p:spPr>
        <p:txBody>
          <a:bodyPr wrap="square" rtlCol="0">
            <a:spAutoFit/>
          </a:bodyPr>
          <a:lstStyle/>
          <a:p>
            <a:r>
              <a:rPr lang="en-GB" sz="2400" b="1" dirty="0"/>
              <a:t>Goals &amp; work…</a:t>
            </a:r>
          </a:p>
        </p:txBody>
      </p:sp>
      <p:sp>
        <p:nvSpPr>
          <p:cNvPr id="10" name="TextBox 9"/>
          <p:cNvSpPr txBox="1"/>
          <p:nvPr/>
        </p:nvSpPr>
        <p:spPr>
          <a:xfrm>
            <a:off x="4509120" y="6126559"/>
            <a:ext cx="2232248" cy="461665"/>
          </a:xfrm>
          <a:prstGeom prst="rect">
            <a:avLst/>
          </a:prstGeom>
          <a:noFill/>
        </p:spPr>
        <p:txBody>
          <a:bodyPr wrap="square" rtlCol="0">
            <a:spAutoFit/>
          </a:bodyPr>
          <a:lstStyle/>
          <a:p>
            <a:r>
              <a:rPr lang="en-GB" sz="2400" b="1" dirty="0"/>
              <a:t>Goals &amp; work…</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72277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Think about where you want your life to be 10 years from now and what your priorities might be.</a:t>
            </a:r>
            <a:endParaRPr lang="en-GB" sz="2000"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Grit your teeth and do the PhD early on, don't leave it and end up finishing on the kitchen table, with two children under four and surrounded by moving boxes!</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400" dirty="0" smtClean="0">
                <a:solidFill>
                  <a:srgbClr val="000000"/>
                </a:solidFill>
                <a:latin typeface="Arial"/>
              </a:rPr>
              <a:t>Do </a:t>
            </a:r>
            <a:r>
              <a:rPr lang="en-GB" sz="2400" dirty="0">
                <a:solidFill>
                  <a:srgbClr val="000000"/>
                </a:solidFill>
                <a:latin typeface="Arial"/>
              </a:rPr>
              <a:t>not just follow the well established path and do something different - there is another world out there from what you are used to see just in front of you, take the time and meet people.</a:t>
            </a:r>
            <a:endParaRPr lang="en-GB" sz="2000" dirty="0"/>
          </a:p>
        </p:txBody>
      </p:sp>
      <p:sp>
        <p:nvSpPr>
          <p:cNvPr id="8" name="TextBox 7"/>
          <p:cNvSpPr txBox="1"/>
          <p:nvPr/>
        </p:nvSpPr>
        <p:spPr>
          <a:xfrm>
            <a:off x="4509120" y="35496"/>
            <a:ext cx="2232248" cy="461665"/>
          </a:xfrm>
          <a:prstGeom prst="rect">
            <a:avLst/>
          </a:prstGeom>
          <a:noFill/>
        </p:spPr>
        <p:txBody>
          <a:bodyPr wrap="square" rtlCol="0">
            <a:spAutoFit/>
          </a:bodyPr>
          <a:lstStyle/>
          <a:p>
            <a:r>
              <a:rPr lang="en-GB" sz="2400" b="1" dirty="0" smtClean="0"/>
              <a:t>Goals &amp; work…</a:t>
            </a:r>
            <a:endParaRPr lang="en-GB" sz="2400" b="1" dirty="0"/>
          </a:p>
        </p:txBody>
      </p:sp>
      <p:sp>
        <p:nvSpPr>
          <p:cNvPr id="9" name="TextBox 8"/>
          <p:cNvSpPr txBox="1"/>
          <p:nvPr/>
        </p:nvSpPr>
        <p:spPr>
          <a:xfrm>
            <a:off x="4509120" y="3131840"/>
            <a:ext cx="2232248" cy="461665"/>
          </a:xfrm>
          <a:prstGeom prst="rect">
            <a:avLst/>
          </a:prstGeom>
          <a:noFill/>
        </p:spPr>
        <p:txBody>
          <a:bodyPr wrap="square" rtlCol="0">
            <a:spAutoFit/>
          </a:bodyPr>
          <a:lstStyle/>
          <a:p>
            <a:r>
              <a:rPr lang="en-GB" sz="2400" b="1" dirty="0"/>
              <a:t>Goals &amp; work…</a:t>
            </a:r>
          </a:p>
        </p:txBody>
      </p:sp>
      <p:sp>
        <p:nvSpPr>
          <p:cNvPr id="10" name="TextBox 9"/>
          <p:cNvSpPr txBox="1"/>
          <p:nvPr/>
        </p:nvSpPr>
        <p:spPr>
          <a:xfrm>
            <a:off x="4509120" y="6126559"/>
            <a:ext cx="2232248" cy="461665"/>
          </a:xfrm>
          <a:prstGeom prst="rect">
            <a:avLst/>
          </a:prstGeom>
          <a:noFill/>
        </p:spPr>
        <p:txBody>
          <a:bodyPr wrap="square" rtlCol="0">
            <a:spAutoFit/>
          </a:bodyPr>
          <a:lstStyle/>
          <a:p>
            <a:r>
              <a:rPr lang="en-GB" sz="2400" b="1" dirty="0"/>
              <a:t>Goals &amp; work…</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71316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In work be ambitious and get higher faster, as experience won't necessarily get you there in the end. And in life generally, grab all opportunities available to you, they won't be there forever.</a:t>
            </a:r>
            <a:endParaRPr lang="en-GB" sz="2000"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Try and work out what you love doing, and then try and do it.</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000" dirty="0">
                <a:solidFill>
                  <a:srgbClr val="000000"/>
                </a:solidFill>
                <a:latin typeface="Arial"/>
              </a:rPr>
              <a:t>Don't worry about earning money as soon as possible! Choose to do the thing you find really interesting, even if it is risky, low paid, or no paid and means scraping by, and once you are successful you'll make enough money and have the job you dreamed of. Try and think outside the milkround options.</a:t>
            </a:r>
            <a:endParaRPr lang="en-GB" dirty="0"/>
          </a:p>
        </p:txBody>
      </p:sp>
      <p:sp>
        <p:nvSpPr>
          <p:cNvPr id="8" name="TextBox 7"/>
          <p:cNvSpPr txBox="1"/>
          <p:nvPr/>
        </p:nvSpPr>
        <p:spPr>
          <a:xfrm>
            <a:off x="4509120" y="35496"/>
            <a:ext cx="2232248" cy="461665"/>
          </a:xfrm>
          <a:prstGeom prst="rect">
            <a:avLst/>
          </a:prstGeom>
          <a:noFill/>
        </p:spPr>
        <p:txBody>
          <a:bodyPr wrap="square" rtlCol="0">
            <a:spAutoFit/>
          </a:bodyPr>
          <a:lstStyle/>
          <a:p>
            <a:r>
              <a:rPr lang="en-GB" sz="2400" b="1" dirty="0" smtClean="0"/>
              <a:t>Goals &amp; work…</a:t>
            </a:r>
            <a:endParaRPr lang="en-GB" sz="2400" b="1" dirty="0"/>
          </a:p>
        </p:txBody>
      </p:sp>
      <p:sp>
        <p:nvSpPr>
          <p:cNvPr id="9" name="TextBox 8"/>
          <p:cNvSpPr txBox="1"/>
          <p:nvPr/>
        </p:nvSpPr>
        <p:spPr>
          <a:xfrm>
            <a:off x="4509120" y="3131840"/>
            <a:ext cx="2232248" cy="461665"/>
          </a:xfrm>
          <a:prstGeom prst="rect">
            <a:avLst/>
          </a:prstGeom>
          <a:noFill/>
        </p:spPr>
        <p:txBody>
          <a:bodyPr wrap="square" rtlCol="0">
            <a:spAutoFit/>
          </a:bodyPr>
          <a:lstStyle/>
          <a:p>
            <a:r>
              <a:rPr lang="en-GB" sz="2400" b="1" dirty="0"/>
              <a:t>Goals &amp; work…</a:t>
            </a:r>
          </a:p>
        </p:txBody>
      </p:sp>
      <p:sp>
        <p:nvSpPr>
          <p:cNvPr id="10" name="TextBox 9"/>
          <p:cNvSpPr txBox="1"/>
          <p:nvPr/>
        </p:nvSpPr>
        <p:spPr>
          <a:xfrm>
            <a:off x="4509120" y="6126559"/>
            <a:ext cx="2232248" cy="461665"/>
          </a:xfrm>
          <a:prstGeom prst="rect">
            <a:avLst/>
          </a:prstGeom>
          <a:noFill/>
        </p:spPr>
        <p:txBody>
          <a:bodyPr wrap="square" rtlCol="0">
            <a:spAutoFit/>
          </a:bodyPr>
          <a:lstStyle/>
          <a:p>
            <a:r>
              <a:rPr lang="en-GB" sz="2400" b="1" dirty="0"/>
              <a:t>Goals &amp; work…</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09851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Steer towards your dreams however way the wind blows.</a:t>
            </a:r>
            <a:endParaRPr lang="en-GB" sz="2000"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Take your time. Don't rush into a long term job commitment - it's much harder to get time off to do your own thing once you've started a full time job...</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dirty="0">
                <a:solidFill>
                  <a:srgbClr val="000000"/>
                </a:solidFill>
                <a:latin typeface="Arial"/>
              </a:rPr>
              <a:t>Spend more time exploring career paths and don't be afraid to switch once you've started down one. Although, just because you love something as a hobby or interest, it doesn't mean you'll still love it as a job. Employers will take everything you give them - be sure to leave time for yourself and your other interests - sometimes work really should just wait as there is more to life - don't wait to have a baby to find that out!</a:t>
            </a:r>
            <a:endParaRPr lang="en-GB" dirty="0"/>
          </a:p>
        </p:txBody>
      </p:sp>
      <p:sp>
        <p:nvSpPr>
          <p:cNvPr id="8" name="TextBox 7"/>
          <p:cNvSpPr txBox="1"/>
          <p:nvPr/>
        </p:nvSpPr>
        <p:spPr>
          <a:xfrm>
            <a:off x="4509120" y="35496"/>
            <a:ext cx="2232248" cy="461665"/>
          </a:xfrm>
          <a:prstGeom prst="rect">
            <a:avLst/>
          </a:prstGeom>
          <a:noFill/>
        </p:spPr>
        <p:txBody>
          <a:bodyPr wrap="square" rtlCol="0">
            <a:spAutoFit/>
          </a:bodyPr>
          <a:lstStyle/>
          <a:p>
            <a:r>
              <a:rPr lang="en-GB" sz="2400" b="1" dirty="0" smtClean="0"/>
              <a:t>Goals &amp; work…</a:t>
            </a:r>
            <a:endParaRPr lang="en-GB" sz="2400" b="1" dirty="0"/>
          </a:p>
        </p:txBody>
      </p:sp>
      <p:sp>
        <p:nvSpPr>
          <p:cNvPr id="9" name="TextBox 8"/>
          <p:cNvSpPr txBox="1"/>
          <p:nvPr/>
        </p:nvSpPr>
        <p:spPr>
          <a:xfrm>
            <a:off x="4509120" y="3131840"/>
            <a:ext cx="2232248" cy="461665"/>
          </a:xfrm>
          <a:prstGeom prst="rect">
            <a:avLst/>
          </a:prstGeom>
          <a:noFill/>
        </p:spPr>
        <p:txBody>
          <a:bodyPr wrap="square" rtlCol="0">
            <a:spAutoFit/>
          </a:bodyPr>
          <a:lstStyle/>
          <a:p>
            <a:r>
              <a:rPr lang="en-GB" sz="2400" b="1" dirty="0"/>
              <a:t>Goals &amp; work…</a:t>
            </a:r>
          </a:p>
        </p:txBody>
      </p:sp>
      <p:sp>
        <p:nvSpPr>
          <p:cNvPr id="10" name="TextBox 9"/>
          <p:cNvSpPr txBox="1"/>
          <p:nvPr/>
        </p:nvSpPr>
        <p:spPr>
          <a:xfrm>
            <a:off x="4509120" y="6126559"/>
            <a:ext cx="2232248" cy="461665"/>
          </a:xfrm>
          <a:prstGeom prst="rect">
            <a:avLst/>
          </a:prstGeom>
          <a:noFill/>
        </p:spPr>
        <p:txBody>
          <a:bodyPr wrap="square" rtlCol="0">
            <a:spAutoFit/>
          </a:bodyPr>
          <a:lstStyle/>
          <a:p>
            <a:r>
              <a:rPr lang="en-GB" sz="2400" b="1" dirty="0"/>
              <a:t>Goals &amp; work…</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0675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Think of the future, how are the decisions you make today going to fit with your long term plans.</a:t>
            </a:r>
            <a:endParaRPr lang="en-GB" sz="2000"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The culture of the place you work will be the key determinant of whether you enjoy working there - find out about it before you accept a job.</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200" dirty="0">
                <a:solidFill>
                  <a:srgbClr val="000000"/>
                </a:solidFill>
                <a:latin typeface="Arial"/>
              </a:rPr>
              <a:t>Don't narrow your field </a:t>
            </a:r>
            <a:r>
              <a:rPr lang="en-GB" sz="2200" dirty="0" smtClean="0">
                <a:solidFill>
                  <a:srgbClr val="000000"/>
                </a:solidFill>
                <a:latin typeface="Arial"/>
              </a:rPr>
              <a:t>down </a:t>
            </a:r>
            <a:r>
              <a:rPr lang="en-GB" sz="2200" dirty="0">
                <a:solidFill>
                  <a:srgbClr val="000000"/>
                </a:solidFill>
                <a:latin typeface="Arial"/>
              </a:rPr>
              <a:t>too early, make the most of being able to study at the hospitals, be sure to travel as much as you can before having kids, stay in Oxford as long as you can, and live in as many interesting places as you can before you settle down ;)</a:t>
            </a:r>
            <a:endParaRPr lang="en-GB" sz="2200" dirty="0"/>
          </a:p>
        </p:txBody>
      </p:sp>
      <p:sp>
        <p:nvSpPr>
          <p:cNvPr id="8" name="TextBox 7"/>
          <p:cNvSpPr txBox="1"/>
          <p:nvPr/>
        </p:nvSpPr>
        <p:spPr>
          <a:xfrm>
            <a:off x="4509120" y="35496"/>
            <a:ext cx="2232248" cy="461665"/>
          </a:xfrm>
          <a:prstGeom prst="rect">
            <a:avLst/>
          </a:prstGeom>
          <a:noFill/>
        </p:spPr>
        <p:txBody>
          <a:bodyPr wrap="square" rtlCol="0">
            <a:spAutoFit/>
          </a:bodyPr>
          <a:lstStyle/>
          <a:p>
            <a:r>
              <a:rPr lang="en-GB" sz="2400" b="1" dirty="0" smtClean="0"/>
              <a:t>Goals &amp; work…</a:t>
            </a:r>
            <a:endParaRPr lang="en-GB" sz="2400" b="1" dirty="0"/>
          </a:p>
        </p:txBody>
      </p:sp>
      <p:sp>
        <p:nvSpPr>
          <p:cNvPr id="9" name="TextBox 8"/>
          <p:cNvSpPr txBox="1"/>
          <p:nvPr/>
        </p:nvSpPr>
        <p:spPr>
          <a:xfrm>
            <a:off x="4509120" y="3131840"/>
            <a:ext cx="2232248" cy="461665"/>
          </a:xfrm>
          <a:prstGeom prst="rect">
            <a:avLst/>
          </a:prstGeom>
          <a:noFill/>
        </p:spPr>
        <p:txBody>
          <a:bodyPr wrap="square" rtlCol="0">
            <a:spAutoFit/>
          </a:bodyPr>
          <a:lstStyle/>
          <a:p>
            <a:r>
              <a:rPr lang="en-GB" sz="2400" b="1" dirty="0"/>
              <a:t>Goals &amp; work…</a:t>
            </a:r>
          </a:p>
        </p:txBody>
      </p:sp>
      <p:sp>
        <p:nvSpPr>
          <p:cNvPr id="10" name="TextBox 9"/>
          <p:cNvSpPr txBox="1"/>
          <p:nvPr/>
        </p:nvSpPr>
        <p:spPr>
          <a:xfrm>
            <a:off x="4509120" y="6126559"/>
            <a:ext cx="2232248" cy="461665"/>
          </a:xfrm>
          <a:prstGeom prst="rect">
            <a:avLst/>
          </a:prstGeom>
          <a:noFill/>
        </p:spPr>
        <p:txBody>
          <a:bodyPr wrap="square" rtlCol="0">
            <a:spAutoFit/>
          </a:bodyPr>
          <a:lstStyle/>
          <a:p>
            <a:r>
              <a:rPr lang="en-GB" sz="2400" b="1" dirty="0"/>
              <a:t>Goals &amp; work…</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771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endParaRPr lang="en-GB" sz="2000" dirty="0"/>
          </a:p>
        </p:txBody>
      </p:sp>
      <p:sp>
        <p:nvSpPr>
          <p:cNvPr id="5" name="TextBox 4"/>
          <p:cNvSpPr txBox="1"/>
          <p:nvPr/>
        </p:nvSpPr>
        <p:spPr>
          <a:xfrm>
            <a:off x="116632" y="4010794"/>
            <a:ext cx="6624736" cy="2016224"/>
          </a:xfrm>
          <a:prstGeom prst="rect">
            <a:avLst/>
          </a:prstGeom>
          <a:noFill/>
        </p:spPr>
        <p:txBody>
          <a:bodyPr wrap="square" rtlCol="0">
            <a:noAutofit/>
          </a:bodyPr>
          <a:lstStyle/>
          <a:p>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endParaRPr lang="en-GB" sz="2200" dirty="0"/>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0720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Have regular social things arranged with family and friends and arrange the next meet-up there and then when you see people - it's too easy to let social things slip and not happen often </a:t>
            </a:r>
            <a:r>
              <a:rPr lang="en-GB" sz="2400" dirty="0" smtClean="0">
                <a:solidFill>
                  <a:srgbClr val="000000"/>
                </a:solidFill>
                <a:latin typeface="Arial"/>
              </a:rPr>
              <a:t>enough.</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dirty="0">
                <a:solidFill>
                  <a:srgbClr val="000000"/>
                </a:solidFill>
                <a:latin typeface="Arial"/>
              </a:rPr>
              <a:t>Find a way to allow yourself to be a present mother AND to use your brain in a way that makes you feel fulfilled as an individual (This can be further education, a career, or voluntary roles for example), but DON'T only be a mother or only stimulate your brain. It's so important to enjoy being with your children, and supporting them, and it's so important to retain your own identity separate from them.</a:t>
            </a:r>
            <a:endParaRPr lang="en-GB" sz="1400"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400" dirty="0">
                <a:solidFill>
                  <a:srgbClr val="000000"/>
                </a:solidFill>
                <a:latin typeface="Arial"/>
              </a:rPr>
              <a:t>Follow your impulse, stay true to yourself, be </a:t>
            </a:r>
            <a:r>
              <a:rPr lang="en-GB" sz="2400" dirty="0" smtClean="0">
                <a:solidFill>
                  <a:srgbClr val="000000"/>
                </a:solidFill>
                <a:latin typeface="Arial"/>
              </a:rPr>
              <a:t>confident.</a:t>
            </a:r>
            <a:endParaRPr lang="en-GB" dirty="0"/>
          </a:p>
        </p:txBody>
      </p:sp>
      <p:sp>
        <p:nvSpPr>
          <p:cNvPr id="8" name="TextBox 7"/>
          <p:cNvSpPr txBox="1"/>
          <p:nvPr/>
        </p:nvSpPr>
        <p:spPr>
          <a:xfrm>
            <a:off x="3933056" y="35496"/>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9" name="TextBox 8"/>
          <p:cNvSpPr txBox="1"/>
          <p:nvPr/>
        </p:nvSpPr>
        <p:spPr>
          <a:xfrm>
            <a:off x="3933056" y="3131840"/>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10" name="TextBox 9"/>
          <p:cNvSpPr txBox="1"/>
          <p:nvPr/>
        </p:nvSpPr>
        <p:spPr>
          <a:xfrm>
            <a:off x="3933056" y="6126559"/>
            <a:ext cx="2880320" cy="461665"/>
          </a:xfrm>
          <a:prstGeom prst="rect">
            <a:avLst/>
          </a:prstGeom>
          <a:noFill/>
        </p:spPr>
        <p:txBody>
          <a:bodyPr wrap="square" rtlCol="0">
            <a:spAutoFit/>
          </a:bodyPr>
          <a:lstStyle/>
          <a:p>
            <a:r>
              <a:rPr lang="en-GB" sz="2400" b="1" dirty="0" smtClean="0"/>
              <a:t>Confident balance…</a:t>
            </a:r>
            <a:endParaRPr lang="en-GB" sz="2400" b="1" dirty="0"/>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028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Keep taking one small brave step - and remember there isn't just one right path.</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Always be true to yourself and your values and make enough time to focus on what is important at any given point in your life.</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dirty="0">
                <a:solidFill>
                  <a:srgbClr val="000000"/>
                </a:solidFill>
                <a:latin typeface="Arial"/>
              </a:rPr>
              <a:t>Considered action is always better than frozen inaction. You can't please everyone so please yourself (while always trying to be kind and polite in dealings with others). Not everyone will like you; don't worry about it (well, try not to...). Measure success on your own terms - it isn't always a tall ladder; it can be a wide spiral. Smile a lot - the wrinkles are more attractive than frown lines.</a:t>
            </a:r>
            <a:endParaRPr lang="en-GB" sz="1400" dirty="0"/>
          </a:p>
        </p:txBody>
      </p:sp>
      <p:sp>
        <p:nvSpPr>
          <p:cNvPr id="8" name="TextBox 7"/>
          <p:cNvSpPr txBox="1"/>
          <p:nvPr/>
        </p:nvSpPr>
        <p:spPr>
          <a:xfrm>
            <a:off x="3933056" y="35496"/>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9" name="TextBox 8"/>
          <p:cNvSpPr txBox="1"/>
          <p:nvPr/>
        </p:nvSpPr>
        <p:spPr>
          <a:xfrm>
            <a:off x="3933056" y="3131840"/>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10" name="TextBox 9"/>
          <p:cNvSpPr txBox="1"/>
          <p:nvPr/>
        </p:nvSpPr>
        <p:spPr>
          <a:xfrm>
            <a:off x="3933056" y="6126559"/>
            <a:ext cx="2880320" cy="461665"/>
          </a:xfrm>
          <a:prstGeom prst="rect">
            <a:avLst/>
          </a:prstGeom>
          <a:noFill/>
        </p:spPr>
        <p:txBody>
          <a:bodyPr wrap="square" rtlCol="0">
            <a:spAutoFit/>
          </a:bodyPr>
          <a:lstStyle/>
          <a:p>
            <a:r>
              <a:rPr lang="en-GB" sz="2400" b="1" dirty="0" smtClean="0"/>
              <a:t>Confident balance…</a:t>
            </a:r>
            <a:endParaRPr lang="en-GB" sz="2400" b="1" dirty="0"/>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9790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Feel free to disagree.</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Have belief in yourself. Get counselling about that immediately! Your friends are invaluable and worth every minute you can find for them. Mostly you will regret the things you </a:t>
            </a:r>
            <a:r>
              <a:rPr lang="en-GB" sz="2400" dirty="0" smtClean="0">
                <a:solidFill>
                  <a:srgbClr val="000000"/>
                </a:solidFill>
                <a:latin typeface="Arial"/>
              </a:rPr>
              <a:t>didn't say.</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400" dirty="0">
                <a:solidFill>
                  <a:srgbClr val="000000"/>
                </a:solidFill>
                <a:latin typeface="Arial"/>
              </a:rPr>
              <a:t>You don't always have to say yes! Do things because you want to do them - not just because other people want or expect you to.</a:t>
            </a:r>
            <a:endParaRPr lang="en-GB" dirty="0"/>
          </a:p>
        </p:txBody>
      </p:sp>
      <p:sp>
        <p:nvSpPr>
          <p:cNvPr id="8" name="TextBox 7"/>
          <p:cNvSpPr txBox="1"/>
          <p:nvPr/>
        </p:nvSpPr>
        <p:spPr>
          <a:xfrm>
            <a:off x="3933056" y="35496"/>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9" name="TextBox 8"/>
          <p:cNvSpPr txBox="1"/>
          <p:nvPr/>
        </p:nvSpPr>
        <p:spPr>
          <a:xfrm>
            <a:off x="3933056" y="3131840"/>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10" name="TextBox 9"/>
          <p:cNvSpPr txBox="1"/>
          <p:nvPr/>
        </p:nvSpPr>
        <p:spPr>
          <a:xfrm>
            <a:off x="3933056" y="6126559"/>
            <a:ext cx="2880320" cy="461665"/>
          </a:xfrm>
          <a:prstGeom prst="rect">
            <a:avLst/>
          </a:prstGeom>
          <a:noFill/>
        </p:spPr>
        <p:txBody>
          <a:bodyPr wrap="square" rtlCol="0">
            <a:spAutoFit/>
          </a:bodyPr>
          <a:lstStyle/>
          <a:p>
            <a:r>
              <a:rPr lang="en-GB" sz="2400" b="1" dirty="0" smtClean="0"/>
              <a:t>Confident balance…</a:t>
            </a:r>
            <a:endParaRPr lang="en-GB" sz="2400" b="1" dirty="0"/>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6113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Be brave!</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Be ambitious, confident, seek some competent careers advice and find a mentor who will help you reach your potential.</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400" dirty="0">
                <a:solidFill>
                  <a:srgbClr val="000000"/>
                </a:solidFill>
                <a:latin typeface="Arial"/>
              </a:rPr>
              <a:t>Only try to be friends with people who genuinely like </a:t>
            </a:r>
            <a:r>
              <a:rPr lang="en-GB" sz="2400" dirty="0" smtClean="0">
                <a:solidFill>
                  <a:srgbClr val="000000"/>
                </a:solidFill>
                <a:latin typeface="Arial"/>
              </a:rPr>
              <a:t>you.</a:t>
            </a:r>
            <a:endParaRPr lang="en-GB" dirty="0"/>
          </a:p>
        </p:txBody>
      </p:sp>
      <p:sp>
        <p:nvSpPr>
          <p:cNvPr id="8" name="TextBox 7"/>
          <p:cNvSpPr txBox="1"/>
          <p:nvPr/>
        </p:nvSpPr>
        <p:spPr>
          <a:xfrm>
            <a:off x="3933056" y="35496"/>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9" name="TextBox 8"/>
          <p:cNvSpPr txBox="1"/>
          <p:nvPr/>
        </p:nvSpPr>
        <p:spPr>
          <a:xfrm>
            <a:off x="3933056" y="3131840"/>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10" name="TextBox 9"/>
          <p:cNvSpPr txBox="1"/>
          <p:nvPr/>
        </p:nvSpPr>
        <p:spPr>
          <a:xfrm>
            <a:off x="3933056" y="6126559"/>
            <a:ext cx="2880320" cy="461665"/>
          </a:xfrm>
          <a:prstGeom prst="rect">
            <a:avLst/>
          </a:prstGeom>
          <a:noFill/>
        </p:spPr>
        <p:txBody>
          <a:bodyPr wrap="square" rtlCol="0">
            <a:spAutoFit/>
          </a:bodyPr>
          <a:lstStyle/>
          <a:p>
            <a:r>
              <a:rPr lang="en-GB" sz="2400" b="1" dirty="0" smtClean="0"/>
              <a:t>Confident balance…</a:t>
            </a:r>
            <a:endParaRPr lang="en-GB" sz="2400" b="1" dirty="0"/>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224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Whatever happens, keep trucking and work on having a positive, open, charming and can-do attitude to things - this is what will get you furthest! - much further than any academic </a:t>
            </a:r>
            <a:r>
              <a:rPr lang="en-GB" sz="2400" dirty="0" smtClean="0">
                <a:solidFill>
                  <a:srgbClr val="000000"/>
                </a:solidFill>
                <a:latin typeface="Arial"/>
              </a:rPr>
              <a:t>achievement.</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You don't know what's next or even what you want - that's ok, no one does. Work hard, hold on to what is important and take every opportunity you can to celebrate. Life is in your control. You are woman...hear you roar!</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endParaRPr lang="en-GB" dirty="0"/>
          </a:p>
        </p:txBody>
      </p:sp>
      <p:sp>
        <p:nvSpPr>
          <p:cNvPr id="8" name="TextBox 7"/>
          <p:cNvSpPr txBox="1"/>
          <p:nvPr/>
        </p:nvSpPr>
        <p:spPr>
          <a:xfrm>
            <a:off x="3933056" y="35496"/>
            <a:ext cx="2880320" cy="461665"/>
          </a:xfrm>
          <a:prstGeom prst="rect">
            <a:avLst/>
          </a:prstGeom>
          <a:noFill/>
        </p:spPr>
        <p:txBody>
          <a:bodyPr wrap="square" rtlCol="0">
            <a:spAutoFit/>
          </a:bodyPr>
          <a:lstStyle/>
          <a:p>
            <a:r>
              <a:rPr lang="en-GB" sz="2400" b="1" dirty="0" smtClean="0"/>
              <a:t>Confident balance…</a:t>
            </a:r>
            <a:endParaRPr lang="en-GB" sz="2400" b="1" dirty="0"/>
          </a:p>
        </p:txBody>
      </p:sp>
      <p:sp>
        <p:nvSpPr>
          <p:cNvPr id="9" name="TextBox 8"/>
          <p:cNvSpPr txBox="1"/>
          <p:nvPr/>
        </p:nvSpPr>
        <p:spPr>
          <a:xfrm>
            <a:off x="3933056" y="3131840"/>
            <a:ext cx="2880320" cy="461665"/>
          </a:xfrm>
          <a:prstGeom prst="rect">
            <a:avLst/>
          </a:prstGeom>
          <a:noFill/>
        </p:spPr>
        <p:txBody>
          <a:bodyPr wrap="square" rtlCol="0">
            <a:spAutoFit/>
          </a:bodyPr>
          <a:lstStyle/>
          <a:p>
            <a:r>
              <a:rPr lang="en-GB" sz="2400" b="1" dirty="0" smtClean="0"/>
              <a:t>Confident balance…</a:t>
            </a:r>
            <a:endParaRPr lang="en-GB" sz="2400" b="1" dirty="0"/>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3103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Don't worry. The guys </a:t>
            </a:r>
            <a:r>
              <a:rPr lang="en-GB" sz="2400" dirty="0" smtClean="0">
                <a:solidFill>
                  <a:srgbClr val="000000"/>
                </a:solidFill>
                <a:latin typeface="Arial"/>
              </a:rPr>
              <a:t>don't.</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You've got nothing to prove. Don't worry about money and status - follow your passions and know that the Universe will bail you out if you need it!</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1900" dirty="0"/>
              <a:t>It's not all about amassing money. Time is a much more precious commodity than money, as long as you have enough of the latter to enjoy life. Take pleasure in small things, such as views, beautiful gardens, children, life in its full tapestry. There's no need to feel pressurised to have a high-powered job just because you have an Oxford degree. Do what makes you happy!</a:t>
            </a:r>
          </a:p>
        </p:txBody>
      </p:sp>
      <p:sp>
        <p:nvSpPr>
          <p:cNvPr id="8" name="TextBox 7"/>
          <p:cNvSpPr txBox="1"/>
          <p:nvPr/>
        </p:nvSpPr>
        <p:spPr>
          <a:xfrm>
            <a:off x="3573016" y="35496"/>
            <a:ext cx="3240360" cy="461665"/>
          </a:xfrm>
          <a:prstGeom prst="rect">
            <a:avLst/>
          </a:prstGeom>
          <a:noFill/>
        </p:spPr>
        <p:txBody>
          <a:bodyPr wrap="square" rtlCol="0">
            <a:spAutoFit/>
          </a:bodyPr>
          <a:lstStyle/>
          <a:p>
            <a:r>
              <a:rPr lang="en-GB" sz="2400" b="1" dirty="0" smtClean="0"/>
              <a:t>Don’t worry, be happy…</a:t>
            </a:r>
            <a:endParaRPr lang="en-GB" sz="2400" b="1" dirty="0"/>
          </a:p>
        </p:txBody>
      </p:sp>
      <p:sp>
        <p:nvSpPr>
          <p:cNvPr id="9" name="TextBox 8"/>
          <p:cNvSpPr txBox="1"/>
          <p:nvPr/>
        </p:nvSpPr>
        <p:spPr>
          <a:xfrm>
            <a:off x="3573016" y="3131840"/>
            <a:ext cx="3240360" cy="461665"/>
          </a:xfrm>
          <a:prstGeom prst="rect">
            <a:avLst/>
          </a:prstGeom>
          <a:noFill/>
        </p:spPr>
        <p:txBody>
          <a:bodyPr wrap="square" rtlCol="0">
            <a:spAutoFit/>
          </a:bodyPr>
          <a:lstStyle/>
          <a:p>
            <a:r>
              <a:rPr lang="en-GB" sz="2400" b="1" dirty="0"/>
              <a:t>Don’t worry, be happy…</a:t>
            </a:r>
          </a:p>
        </p:txBody>
      </p:sp>
      <p:sp>
        <p:nvSpPr>
          <p:cNvPr id="10" name="TextBox 9"/>
          <p:cNvSpPr txBox="1"/>
          <p:nvPr/>
        </p:nvSpPr>
        <p:spPr>
          <a:xfrm>
            <a:off x="3573016" y="6126559"/>
            <a:ext cx="3240360" cy="461665"/>
          </a:xfrm>
          <a:prstGeom prst="rect">
            <a:avLst/>
          </a:prstGeom>
          <a:noFill/>
        </p:spPr>
        <p:txBody>
          <a:bodyPr wrap="square" rtlCol="0">
            <a:spAutoFit/>
          </a:bodyPr>
          <a:lstStyle/>
          <a:p>
            <a:r>
              <a:rPr lang="en-GB" sz="2400" b="1" dirty="0"/>
              <a:t>Don’t worry, be happy…</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0911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Don't worry and don't hurry - you will work it out.</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Don't beat yourself up about not getting things right just try and learn from it. Make time to do some things you enjoy.</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400" dirty="0">
                <a:solidFill>
                  <a:srgbClr val="000000"/>
                </a:solidFill>
                <a:latin typeface="Arial"/>
              </a:rPr>
              <a:t>Try not to worry so much.</a:t>
            </a:r>
            <a:endParaRPr lang="en-GB" sz="2000" dirty="0"/>
          </a:p>
        </p:txBody>
      </p:sp>
      <p:sp>
        <p:nvSpPr>
          <p:cNvPr id="8" name="TextBox 7"/>
          <p:cNvSpPr txBox="1"/>
          <p:nvPr/>
        </p:nvSpPr>
        <p:spPr>
          <a:xfrm>
            <a:off x="3573016" y="35496"/>
            <a:ext cx="3240360" cy="461665"/>
          </a:xfrm>
          <a:prstGeom prst="rect">
            <a:avLst/>
          </a:prstGeom>
          <a:noFill/>
        </p:spPr>
        <p:txBody>
          <a:bodyPr wrap="square" rtlCol="0">
            <a:spAutoFit/>
          </a:bodyPr>
          <a:lstStyle/>
          <a:p>
            <a:r>
              <a:rPr lang="en-GB" sz="2400" b="1" dirty="0" smtClean="0"/>
              <a:t>Don’t worry, be happy…</a:t>
            </a:r>
            <a:endParaRPr lang="en-GB" sz="2400" b="1" dirty="0"/>
          </a:p>
        </p:txBody>
      </p:sp>
      <p:sp>
        <p:nvSpPr>
          <p:cNvPr id="9" name="TextBox 8"/>
          <p:cNvSpPr txBox="1"/>
          <p:nvPr/>
        </p:nvSpPr>
        <p:spPr>
          <a:xfrm>
            <a:off x="3573016" y="3131840"/>
            <a:ext cx="3240360" cy="461665"/>
          </a:xfrm>
          <a:prstGeom prst="rect">
            <a:avLst/>
          </a:prstGeom>
          <a:noFill/>
        </p:spPr>
        <p:txBody>
          <a:bodyPr wrap="square" rtlCol="0">
            <a:spAutoFit/>
          </a:bodyPr>
          <a:lstStyle/>
          <a:p>
            <a:r>
              <a:rPr lang="en-GB" sz="2400" b="1" dirty="0"/>
              <a:t>Don’t worry, be happy…</a:t>
            </a:r>
          </a:p>
        </p:txBody>
      </p:sp>
      <p:sp>
        <p:nvSpPr>
          <p:cNvPr id="10" name="TextBox 9"/>
          <p:cNvSpPr txBox="1"/>
          <p:nvPr/>
        </p:nvSpPr>
        <p:spPr>
          <a:xfrm>
            <a:off x="3573016" y="6126559"/>
            <a:ext cx="3240360" cy="461665"/>
          </a:xfrm>
          <a:prstGeom prst="rect">
            <a:avLst/>
          </a:prstGeom>
          <a:noFill/>
        </p:spPr>
        <p:txBody>
          <a:bodyPr wrap="square" rtlCol="0">
            <a:spAutoFit/>
          </a:bodyPr>
          <a:lstStyle/>
          <a:p>
            <a:r>
              <a:rPr lang="en-GB" sz="2400" b="1" dirty="0"/>
              <a:t>Don’t worry, be happy…</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993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43608"/>
            <a:ext cx="6624736" cy="2016224"/>
          </a:xfrm>
          <a:prstGeom prst="rect">
            <a:avLst/>
          </a:prstGeom>
          <a:noFill/>
        </p:spPr>
        <p:txBody>
          <a:bodyPr wrap="square" rtlCol="0">
            <a:noAutofit/>
          </a:bodyPr>
          <a:lstStyle/>
          <a:p>
            <a:r>
              <a:rPr lang="en-GB" sz="2400" dirty="0">
                <a:solidFill>
                  <a:srgbClr val="000000"/>
                </a:solidFill>
                <a:latin typeface="Arial"/>
              </a:rPr>
              <a:t>Chill. It'll all work out in the end.</a:t>
            </a:r>
            <a:endParaRPr lang="en-GB" dirty="0"/>
          </a:p>
        </p:txBody>
      </p:sp>
      <p:sp>
        <p:nvSpPr>
          <p:cNvPr id="5" name="TextBox 4"/>
          <p:cNvSpPr txBox="1"/>
          <p:nvPr/>
        </p:nvSpPr>
        <p:spPr>
          <a:xfrm>
            <a:off x="116632" y="4010794"/>
            <a:ext cx="6624736" cy="2016224"/>
          </a:xfrm>
          <a:prstGeom prst="rect">
            <a:avLst/>
          </a:prstGeom>
          <a:noFill/>
        </p:spPr>
        <p:txBody>
          <a:bodyPr wrap="square" rtlCol="0">
            <a:noAutofit/>
          </a:bodyPr>
          <a:lstStyle/>
          <a:p>
            <a:r>
              <a:rPr lang="en-GB" sz="2400" dirty="0">
                <a:solidFill>
                  <a:srgbClr val="000000"/>
                </a:solidFill>
                <a:latin typeface="Arial"/>
              </a:rPr>
              <a:t>Don't be upset that Take That split up without you getting to see them in concert. They will reform and you will get to see them (in the 5th row). Also, buy a </a:t>
            </a:r>
            <a:r>
              <a:rPr lang="en-GB" sz="2400" dirty="0" smtClean="0">
                <a:solidFill>
                  <a:srgbClr val="000000"/>
                </a:solidFill>
                <a:latin typeface="Arial"/>
              </a:rPr>
              <a:t>flat </a:t>
            </a:r>
            <a:r>
              <a:rPr lang="en-GB" sz="2400" dirty="0">
                <a:solidFill>
                  <a:srgbClr val="000000"/>
                </a:solidFill>
                <a:latin typeface="Arial"/>
              </a:rPr>
              <a:t>when you have the opportunity.</a:t>
            </a:r>
            <a:endParaRPr lang="en-GB" dirty="0"/>
          </a:p>
        </p:txBody>
      </p:sp>
      <p:sp>
        <p:nvSpPr>
          <p:cNvPr id="6" name="TextBox 5"/>
          <p:cNvSpPr txBox="1"/>
          <p:nvPr/>
        </p:nvSpPr>
        <p:spPr>
          <a:xfrm>
            <a:off x="116632" y="7020272"/>
            <a:ext cx="6624736" cy="2016224"/>
          </a:xfrm>
          <a:prstGeom prst="rect">
            <a:avLst/>
          </a:prstGeom>
          <a:noFill/>
        </p:spPr>
        <p:txBody>
          <a:bodyPr wrap="square" rtlCol="0">
            <a:noAutofit/>
          </a:bodyPr>
          <a:lstStyle/>
          <a:p>
            <a:r>
              <a:rPr lang="en-GB" sz="2400" dirty="0">
                <a:solidFill>
                  <a:srgbClr val="000000"/>
                </a:solidFill>
                <a:latin typeface="Arial"/>
              </a:rPr>
              <a:t>"Don't worry - it's ok (and exciting) that you don't know what's coming up next!"</a:t>
            </a:r>
            <a:endParaRPr lang="en-GB" sz="2000" dirty="0"/>
          </a:p>
        </p:txBody>
      </p:sp>
      <p:sp>
        <p:nvSpPr>
          <p:cNvPr id="8" name="TextBox 7"/>
          <p:cNvSpPr txBox="1"/>
          <p:nvPr/>
        </p:nvSpPr>
        <p:spPr>
          <a:xfrm>
            <a:off x="3573016" y="35496"/>
            <a:ext cx="3240360" cy="461665"/>
          </a:xfrm>
          <a:prstGeom prst="rect">
            <a:avLst/>
          </a:prstGeom>
          <a:noFill/>
        </p:spPr>
        <p:txBody>
          <a:bodyPr wrap="square" rtlCol="0">
            <a:spAutoFit/>
          </a:bodyPr>
          <a:lstStyle/>
          <a:p>
            <a:r>
              <a:rPr lang="en-GB" sz="2400" b="1" dirty="0" smtClean="0"/>
              <a:t>Don’t worry, be happy…</a:t>
            </a:r>
            <a:endParaRPr lang="en-GB" sz="2400" b="1" dirty="0"/>
          </a:p>
        </p:txBody>
      </p:sp>
      <p:sp>
        <p:nvSpPr>
          <p:cNvPr id="9" name="TextBox 8"/>
          <p:cNvSpPr txBox="1"/>
          <p:nvPr/>
        </p:nvSpPr>
        <p:spPr>
          <a:xfrm>
            <a:off x="3573016" y="3131840"/>
            <a:ext cx="3240360" cy="461665"/>
          </a:xfrm>
          <a:prstGeom prst="rect">
            <a:avLst/>
          </a:prstGeom>
          <a:noFill/>
        </p:spPr>
        <p:txBody>
          <a:bodyPr wrap="square" rtlCol="0">
            <a:spAutoFit/>
          </a:bodyPr>
          <a:lstStyle/>
          <a:p>
            <a:r>
              <a:rPr lang="en-GB" sz="2400" b="1" dirty="0"/>
              <a:t>Don’t worry, be happy…</a:t>
            </a:r>
          </a:p>
        </p:txBody>
      </p:sp>
      <p:sp>
        <p:nvSpPr>
          <p:cNvPr id="10" name="TextBox 9"/>
          <p:cNvSpPr txBox="1"/>
          <p:nvPr/>
        </p:nvSpPr>
        <p:spPr>
          <a:xfrm>
            <a:off x="3573016" y="6126559"/>
            <a:ext cx="3240360" cy="461665"/>
          </a:xfrm>
          <a:prstGeom prst="rect">
            <a:avLst/>
          </a:prstGeom>
          <a:noFill/>
        </p:spPr>
        <p:txBody>
          <a:bodyPr wrap="square" rtlCol="0">
            <a:spAutoFit/>
          </a:bodyPr>
          <a:lstStyle/>
          <a:p>
            <a:r>
              <a:rPr lang="en-GB" sz="2400" b="1" dirty="0"/>
              <a:t>Don’t worry, be happy…</a:t>
            </a:r>
          </a:p>
        </p:txBody>
      </p:sp>
      <p:cxnSp>
        <p:nvCxnSpPr>
          <p:cNvPr id="12" name="Straight Connector 11"/>
          <p:cNvCxnSpPr/>
          <p:nvPr/>
        </p:nvCxnSpPr>
        <p:spPr>
          <a:xfrm>
            <a:off x="0" y="3059832"/>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6027018"/>
            <a:ext cx="6858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6655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1996</Words>
  <Application>Microsoft Office PowerPoint</Application>
  <PresentationFormat>On-screen Show (4:3)</PresentationFormat>
  <Paragraphs>107</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Choice &amp; Balance</dc:title>
  <dc:creator>Andy</dc:creator>
  <cp:lastModifiedBy>Andy</cp:lastModifiedBy>
  <cp:revision>15</cp:revision>
  <cp:lastPrinted>2015-07-03T20:13:38Z</cp:lastPrinted>
  <dcterms:created xsi:type="dcterms:W3CDTF">2015-07-03T17:34:28Z</dcterms:created>
  <dcterms:modified xsi:type="dcterms:W3CDTF">2015-07-03T20:16:50Z</dcterms:modified>
</cp:coreProperties>
</file>